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D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738360" y="320040"/>
            <a:ext cx="2057400" cy="2057400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29800" y="850392"/>
            <a:ext cx="1892807" cy="1892807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21240" y="1380743"/>
            <a:ext cx="1728216" cy="1728216"/>
          </a:xfrm>
          <a:prstGeom prst="ellipse">
            <a:avLst/>
          </a:prstGeom>
          <a:noFill/>
          <a:ln w="12700">
            <a:solidFill>
              <a:srgbClr val="3653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658368"/>
            <a:ext cx="2029968" cy="356616"/>
          </a:xfrm>
          <a:prstGeom prst="roundRect">
            <a:avLst>
              <a:gd name="adj" fmla="val 15000"/>
            </a:avLst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704088"/>
            <a:ext cx="1847088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ptos"/>
              </a:rPr>
              <a:t>HR TOOLKIT GCC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20240"/>
            <a:ext cx="7315200" cy="22860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1" i="0">
                <a:solidFill>
                  <a:srgbClr val="D7F36A"/>
                </a:solidFill>
                <a:latin typeface="Aptos"/>
              </a:rPr>
              <a:t>DEPARTMENT PRESENTATION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331720"/>
            <a:ext cx="10149840" cy="1115568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3700" b="1" i="0">
                <a:solidFill>
                  <a:srgbClr val="FFFFFF"/>
                </a:solidFill>
                <a:latin typeface="Aptos"/>
              </a:rPr>
              <a:t>Project Structure &amp; Governance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3602736"/>
            <a:ext cx="9784080" cy="68580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/>
            <a:r>
              <a:rPr sz="1700" b="0" i="0">
                <a:solidFill>
                  <a:srgbClr val="D7E4E2"/>
                </a:solidFill>
                <a:latin typeface="Aptos"/>
              </a:rPr>
              <a:t>A reusable framework for project organisation, delivery workstreams, milestones, accountability and control.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49808" y="4663440"/>
            <a:ext cx="2999231" cy="0"/>
          </a:xfrm>
          <a:prstGeom prst="line">
            <a:avLst/>
          </a:prstGeom>
          <a:ln w="31750">
            <a:solidFill>
              <a:srgbClr val="D7F36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49808" y="4919472"/>
            <a:ext cx="43891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Aptos"/>
              </a:rPr>
              <a:t>[Company / Project Name]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5285232"/>
            <a:ext cx="6766560" cy="2743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B5C8C7"/>
                </a:solidFill>
                <a:latin typeface="Aptos"/>
              </a:rPr>
              <a:t>[Reporting period]   •   [Prepared by]   •   [Date]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6245352"/>
            <a:ext cx="73152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9AB3B2"/>
                </a:solidFill>
                <a:latin typeface="Aptos"/>
              </a:rPr>
              <a:t>EDITABLE • REUSABLE • SAMPLE DATA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Project charter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Summarise the case for change and the boundaries of the project.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PROJECT CHARTER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1691640"/>
            <a:ext cx="5230368" cy="8961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01368"/>
            <a:ext cx="484632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0B766E"/>
                </a:solidFill>
                <a:latin typeface="Aptos"/>
              </a:rPr>
              <a:t>PROJECT 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75688"/>
            <a:ext cx="484632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102D3A"/>
                </a:solidFill>
                <a:latin typeface="Aptos"/>
              </a:rPr>
              <a:t>[Why is this project needed?]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90488" y="1691640"/>
            <a:ext cx="5230368" cy="8961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55080" y="1801368"/>
            <a:ext cx="484632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0B766E"/>
                </a:solidFill>
                <a:latin typeface="Aptos"/>
              </a:rPr>
              <a:t>SUCCESS MEASURES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2075688"/>
            <a:ext cx="484632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102D3A"/>
                </a:solidFill>
                <a:latin typeface="Aptos"/>
              </a:rPr>
              <a:t>[KPIs / measurable outcomes]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2834640"/>
            <a:ext cx="5230368" cy="8961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944368"/>
            <a:ext cx="484632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0B766E"/>
                </a:solidFill>
                <a:latin typeface="Aptos"/>
              </a:rPr>
              <a:t>SCOPE &amp; DELIVERABLES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218688"/>
            <a:ext cx="484632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102D3A"/>
                </a:solidFill>
                <a:latin typeface="Aptos"/>
              </a:rPr>
              <a:t>[In scope / out of scope]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0488" y="2834640"/>
            <a:ext cx="5230368" cy="896112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55080" y="2944368"/>
            <a:ext cx="484632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800" b="1" i="0">
                <a:solidFill>
                  <a:srgbClr val="0B766E"/>
                </a:solidFill>
                <a:latin typeface="Aptos"/>
              </a:rPr>
              <a:t>CONSTRAINTS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3218688"/>
            <a:ext cx="484632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300" b="1" i="0">
                <a:solidFill>
                  <a:srgbClr val="102D3A"/>
                </a:solidFill>
                <a:latin typeface="Aptos"/>
              </a:rPr>
              <a:t>[Budget / timeline / resources]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" y="4261104"/>
            <a:ext cx="1078992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17343E"/>
                </a:solidFill>
                <a:latin typeface="Aptos"/>
              </a:rPr>
              <a:t>SPONSOR  [Name]     PROJECT MANAGER  [Name]     BASELINE DATE  [Date]     TARGET GO-LIVE  [Date]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4965192"/>
            <a:ext cx="18288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APPROVAL GATE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" y="5285232"/>
            <a:ext cx="1051560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[Sponsor approval]  •  [Budget approval]  •  [Scope baseline]  •  [Mobilisation approval]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Project organisation chart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Replace roles and names; show the decision route and key delivery interfaces.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PROJECT ORGANISATION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0" y="1627632"/>
            <a:ext cx="2468880" cy="658368"/>
          </a:xfrm>
          <a:prstGeom prst="roundRect">
            <a:avLst>
              <a:gd name="adj" fmla="val 15000"/>
            </a:avLst>
          </a:prstGeom>
          <a:solidFill>
            <a:srgbClr val="102D3A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800600" y="1627632"/>
            <a:ext cx="64008" cy="658368"/>
          </a:xfrm>
          <a:prstGeom prst="rect">
            <a:avLst/>
          </a:prstGeom>
          <a:solidFill>
            <a:srgbClr val="D7F36A"/>
          </a:solidFill>
          <a:ln w="10160">
            <a:solidFill>
              <a:srgbClr val="D7F3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46904" y="1719072"/>
            <a:ext cx="2212848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STEERING COMMITTEE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46904" y="1993392"/>
            <a:ext cx="2212848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Sponsor + key decision makers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00600" y="2788920"/>
            <a:ext cx="2468880" cy="65836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800600" y="2788920"/>
            <a:ext cx="64008" cy="65836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46904" y="2880360"/>
            <a:ext cx="2212848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PROJECT MANAGER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46904" y="3154679"/>
            <a:ext cx="2212848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[Name / role]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035040" y="2286000"/>
            <a:ext cx="0" cy="502920"/>
          </a:xfrm>
          <a:prstGeom prst="line">
            <a:avLst/>
          </a:prstGeom>
          <a:ln w="2032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H="1">
            <a:off x="1737360" y="3447288"/>
            <a:ext cx="4297680" cy="694944"/>
          </a:xfrm>
          <a:prstGeom prst="line">
            <a:avLst/>
          </a:prstGeom>
          <a:ln w="1524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85800" y="4142232"/>
            <a:ext cx="2103120" cy="7863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4142232"/>
            <a:ext cx="64008" cy="786384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2104" y="4233672"/>
            <a:ext cx="1847087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HR &amp; ADMIN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" y="4507992"/>
            <a:ext cx="1847087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[Lead / team]</a:t>
            </a:r>
          </a:p>
        </p:txBody>
      </p:sp>
      <p:cxnSp>
        <p:nvCxnSpPr>
          <p:cNvPr id="23" name="Connector 22"/>
          <p:cNvCxnSpPr/>
          <p:nvPr/>
        </p:nvCxnSpPr>
        <p:spPr>
          <a:xfrm flipH="1">
            <a:off x="4544568" y="3447288"/>
            <a:ext cx="1490472" cy="694944"/>
          </a:xfrm>
          <a:prstGeom prst="line">
            <a:avLst/>
          </a:prstGeom>
          <a:ln w="1524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3493008" y="4142232"/>
            <a:ext cx="2103120" cy="7863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493008" y="4142232"/>
            <a:ext cx="64008" cy="786384"/>
          </a:xfrm>
          <a:prstGeom prst="rect">
            <a:avLst/>
          </a:prstGeom>
          <a:solidFill>
            <a:srgbClr val="426E89"/>
          </a:solidFill>
          <a:ln w="10160">
            <a:solidFill>
              <a:srgbClr val="426E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39312" y="4233672"/>
            <a:ext cx="1847087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FINANCE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9312" y="4507992"/>
            <a:ext cx="1847087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[Lead / team]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035040" y="3447288"/>
            <a:ext cx="1316735" cy="694944"/>
          </a:xfrm>
          <a:prstGeom prst="line">
            <a:avLst/>
          </a:prstGeom>
          <a:ln w="1524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300216" y="4142232"/>
            <a:ext cx="2103120" cy="7863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300216" y="4142232"/>
            <a:ext cx="64008" cy="786384"/>
          </a:xfrm>
          <a:prstGeom prst="rect">
            <a:avLst/>
          </a:prstGeom>
          <a:solidFill>
            <a:srgbClr val="4E8B70"/>
          </a:solidFill>
          <a:ln w="10160">
            <a:solidFill>
              <a:srgbClr val="4E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46520" y="4233672"/>
            <a:ext cx="1847087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TECHNICAL / DELIVERY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46520" y="4507992"/>
            <a:ext cx="1847087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[Lead / team]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6035040" y="3447288"/>
            <a:ext cx="4123944" cy="694944"/>
          </a:xfrm>
          <a:prstGeom prst="line">
            <a:avLst/>
          </a:prstGeom>
          <a:ln w="1524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9107424" y="4142232"/>
            <a:ext cx="2103120" cy="786384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107424" y="4142232"/>
            <a:ext cx="64008" cy="786384"/>
          </a:xfrm>
          <a:prstGeom prst="rect">
            <a:avLst/>
          </a:prstGeom>
          <a:solidFill>
            <a:srgbClr val="C18A3E"/>
          </a:solidFill>
          <a:ln w="10160">
            <a:solidFill>
              <a:srgbClr val="C1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253728" y="4233672"/>
            <a:ext cx="1847087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HSE / QUALITY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253728" y="4507992"/>
            <a:ext cx="1847087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[Lead / team]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6280" y="5321808"/>
            <a:ext cx="301752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0B766E"/>
                </a:solidFill>
                <a:latin typeface="Aptos"/>
              </a:rPr>
              <a:t>PROJECT CONTROLS / PMO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011680" y="5596128"/>
            <a:ext cx="8138160" cy="23774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[Planning]  •  [Cost]  •  [Risk]  •  [Document control]  •  [Reporting]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Work breakdown structure (WBS)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Break the scope into manageable work packages with clear outputs and accountable owners.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WBS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0" y="1627632"/>
            <a:ext cx="3017520" cy="658368"/>
          </a:xfrm>
          <a:prstGeom prst="roundRect">
            <a:avLst>
              <a:gd name="adj" fmla="val 15000"/>
            </a:avLst>
          </a:prstGeom>
          <a:solidFill>
            <a:srgbClr val="102D3A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0" y="1627632"/>
            <a:ext cx="64008" cy="658368"/>
          </a:xfrm>
          <a:prstGeom prst="rect">
            <a:avLst/>
          </a:prstGeom>
          <a:solidFill>
            <a:srgbClr val="D7F36A"/>
          </a:solidFill>
          <a:ln w="10160">
            <a:solidFill>
              <a:srgbClr val="D7F36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18304" y="1719072"/>
            <a:ext cx="2761487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PROJECT / PROGRAMME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8304" y="1993392"/>
            <a:ext cx="2761487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[Project name]</a:t>
            </a:r>
          </a:p>
        </p:txBody>
      </p:sp>
      <p:cxnSp>
        <p:nvCxnSpPr>
          <p:cNvPr id="13" name="Connector 12"/>
          <p:cNvCxnSpPr/>
          <p:nvPr/>
        </p:nvCxnSpPr>
        <p:spPr>
          <a:xfrm flipH="1">
            <a:off x="1792224" y="2286000"/>
            <a:ext cx="4288536" cy="457200"/>
          </a:xfrm>
          <a:prstGeom prst="line">
            <a:avLst/>
          </a:prstGeom>
          <a:ln w="1397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66928" y="2743200"/>
            <a:ext cx="2450592" cy="5669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2743200"/>
            <a:ext cx="64008" cy="566928"/>
          </a:xfrm>
          <a:prstGeom prst="rect">
            <a:avLst/>
          </a:prstGeom>
          <a:solidFill>
            <a:srgbClr val="0B766E"/>
          </a:solidFill>
          <a:ln w="10160"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13232" y="2834640"/>
            <a:ext cx="219456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01 INITIATION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3108960"/>
            <a:ext cx="219456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WORKSTREAM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511296"/>
            <a:ext cx="2450592" cy="1508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" y="3703320"/>
            <a:ext cx="2212848" cy="109728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[Charter]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[Stakeholder map]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[Approvals]</a:t>
            </a:r>
          </a:p>
        </p:txBody>
      </p:sp>
      <p:cxnSp>
        <p:nvCxnSpPr>
          <p:cNvPr id="20" name="Connector 19"/>
          <p:cNvCxnSpPr/>
          <p:nvPr/>
        </p:nvCxnSpPr>
        <p:spPr>
          <a:xfrm flipH="1">
            <a:off x="4626864" y="2286000"/>
            <a:ext cx="1453896" cy="457200"/>
          </a:xfrm>
          <a:prstGeom prst="line">
            <a:avLst/>
          </a:prstGeom>
          <a:ln w="1397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3401568" y="2743200"/>
            <a:ext cx="2450592" cy="5669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401568" y="2743200"/>
            <a:ext cx="64008" cy="566928"/>
          </a:xfrm>
          <a:prstGeom prst="rect">
            <a:avLst/>
          </a:prstGeom>
          <a:solidFill>
            <a:srgbClr val="426E89"/>
          </a:solidFill>
          <a:ln w="10160">
            <a:solidFill>
              <a:srgbClr val="426E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547872" y="2834640"/>
            <a:ext cx="219456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02 DESIGN &amp;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47872" y="3108960"/>
            <a:ext cx="219456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WORKSTREAM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401568" y="3511296"/>
            <a:ext cx="2450592" cy="1508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511296" y="3703320"/>
            <a:ext cx="2212848" cy="109728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[Requirements]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[Design / baseline]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[Procurement plan]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6080760" y="2286000"/>
            <a:ext cx="1380744" cy="457200"/>
          </a:xfrm>
          <a:prstGeom prst="line">
            <a:avLst/>
          </a:prstGeom>
          <a:ln w="1397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236208" y="2743200"/>
            <a:ext cx="2450592" cy="5669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36208" y="2743200"/>
            <a:ext cx="64008" cy="566928"/>
          </a:xfrm>
          <a:prstGeom prst="rect">
            <a:avLst/>
          </a:prstGeom>
          <a:solidFill>
            <a:srgbClr val="4E8B70"/>
          </a:solidFill>
          <a:ln w="10160">
            <a:solidFill>
              <a:srgbClr val="4E8B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82512" y="2834640"/>
            <a:ext cx="219456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03 EXECUTION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2512" y="3108960"/>
            <a:ext cx="219456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WORKSTREAM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36208" y="3511296"/>
            <a:ext cx="2450592" cy="1508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45936" y="3703320"/>
            <a:ext cx="2212848" cy="109728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[Mobilisation]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[Work packages]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[Progress control]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080760" y="2286000"/>
            <a:ext cx="4215384" cy="457200"/>
          </a:xfrm>
          <a:prstGeom prst="line">
            <a:avLst/>
          </a:prstGeom>
          <a:ln w="1397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070848" y="2743200"/>
            <a:ext cx="2450592" cy="5669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070848" y="2743200"/>
            <a:ext cx="64008" cy="566928"/>
          </a:xfrm>
          <a:prstGeom prst="rect">
            <a:avLst/>
          </a:prstGeom>
          <a:solidFill>
            <a:srgbClr val="C18A3E"/>
          </a:solidFill>
          <a:ln w="10160">
            <a:solidFill>
              <a:srgbClr val="C1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17152" y="2834640"/>
            <a:ext cx="219456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1000" b="1" i="0">
                <a:solidFill>
                  <a:srgbClr val="102D3A"/>
                </a:solidFill>
                <a:latin typeface="Aptos"/>
              </a:rPr>
              <a:t>04 HANDOVER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17152" y="3108960"/>
            <a:ext cx="219456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0" i="0">
                <a:solidFill>
                  <a:srgbClr val="657B80"/>
                </a:solidFill>
                <a:latin typeface="Aptos"/>
              </a:rPr>
              <a:t>WORKSTREAM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70848" y="3511296"/>
            <a:ext cx="2450592" cy="1508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0160">
            <a:solidFill>
              <a:srgbClr val="DCE6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80576" y="3703320"/>
            <a:ext cx="2212848" cy="1097280"/>
          </a:xfrm>
          <a:prstGeom prst="rect">
            <a:avLst/>
          </a:prstGeom>
          <a:noFill/>
        </p:spPr>
        <p:txBody>
          <a:bodyPr wrap="square" lIns="73152" rIns="36576" tIns="18288" bIns="18288">
            <a:spAutoFit/>
          </a:bodyPr>
          <a:lstStyle/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[Testing]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[Training]</a:t>
            </a:r>
          </a:p>
          <a:p>
            <a:pPr>
              <a:spcAft>
                <a:spcPts val="700"/>
              </a:spcAft>
              <a:defRPr sz="900">
                <a:solidFill>
                  <a:srgbClr val="17343E"/>
                </a:solidFill>
                <a:latin typeface="Aptos"/>
              </a:defRPr>
            </a:pPr>
            <a:r>
              <a:t>•  [Close-out]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8368" y="5358384"/>
            <a:ext cx="10881360" cy="566928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8680" y="5522976"/>
            <a:ext cx="10424160" cy="21945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WBS CONTROL:  [WBS code]  •  [Deliverable owner]  •  [Acceptance criteria]  •  [Baseline / change control]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Milestone roadmap &amp; delivery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Illustrative sequence only — enter approved dates, dependencies and gate owners.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MILESTONE ROADMAP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60120" y="2962656"/>
            <a:ext cx="10195560" cy="0"/>
          </a:xfrm>
          <a:prstGeom prst="line">
            <a:avLst/>
          </a:prstGeom>
          <a:ln w="27940">
            <a:solidFill>
              <a:srgbClr val="0B76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859536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6888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MOBILISE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sp>
        <p:nvSpPr>
          <p:cNvPr id="14" name="Oval 13"/>
          <p:cNvSpPr/>
          <p:nvPr/>
        </p:nvSpPr>
        <p:spPr>
          <a:xfrm>
            <a:off x="2889504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578608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76856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87168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sp>
        <p:nvSpPr>
          <p:cNvPr id="18" name="Oval 17"/>
          <p:cNvSpPr/>
          <p:nvPr/>
        </p:nvSpPr>
        <p:spPr>
          <a:xfrm>
            <a:off x="4919472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08576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06824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PROCURE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7136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sp>
        <p:nvSpPr>
          <p:cNvPr id="22" name="Oval 21"/>
          <p:cNvSpPr/>
          <p:nvPr/>
        </p:nvSpPr>
        <p:spPr>
          <a:xfrm>
            <a:off x="6949440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38544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36792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EXECUTE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47104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sp>
        <p:nvSpPr>
          <p:cNvPr id="26" name="Oval 25"/>
          <p:cNvSpPr/>
          <p:nvPr/>
        </p:nvSpPr>
        <p:spPr>
          <a:xfrm>
            <a:off x="8979408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68512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66760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TEST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77072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sp>
        <p:nvSpPr>
          <p:cNvPr id="30" name="Oval 29"/>
          <p:cNvSpPr/>
          <p:nvPr/>
        </p:nvSpPr>
        <p:spPr>
          <a:xfrm>
            <a:off x="11009376" y="2852928"/>
            <a:ext cx="219456" cy="219456"/>
          </a:xfrm>
          <a:prstGeom prst="ellipse">
            <a:avLst/>
          </a:prstGeom>
          <a:solidFill>
            <a:srgbClr val="D7F36A"/>
          </a:solidFill>
          <a:ln>
            <a:solidFill>
              <a:srgbClr val="0B76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698480" y="2011680"/>
            <a:ext cx="822960" cy="1828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1" i="0">
                <a:solidFill>
                  <a:srgbClr val="0B766E"/>
                </a:solidFill>
                <a:latin typeface="Aptos"/>
              </a:rPr>
              <a:t>M6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96728" y="2322576"/>
            <a:ext cx="1417320" cy="310896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800" b="1" i="0">
                <a:solidFill>
                  <a:srgbClr val="102D3A"/>
                </a:solidFill>
                <a:latin typeface="Aptos"/>
              </a:rPr>
              <a:t>HANDOVER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7040" y="3264408"/>
            <a:ext cx="1005840" cy="2468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/>
            <a:r>
              <a:rPr sz="900" b="0" i="0">
                <a:solidFill>
                  <a:srgbClr val="657B80"/>
                </a:solidFill>
                <a:latin typeface="Aptos"/>
              </a:rPr>
              <a:t>[Date]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658368" y="3977639"/>
          <a:ext cx="10881357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1017"/>
                <a:gridCol w="3373221"/>
                <a:gridCol w="1741017"/>
                <a:gridCol w="1958644"/>
                <a:gridCol w="2067458"/>
              </a:tblGrid>
              <a:tr h="400050"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Milestone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Acceptance / exit criteria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Owner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Dependency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1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Status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[Gate 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[Signed charter / baseline]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[None]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[Not started]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[Gate 2]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[Approved design / procurement]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[Gate 1]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[Not started]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[Gate 3]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[Testing / handover sign-off]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[Gate 2]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5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[Not started]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RACI responsibility matrix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Editable working register — add or remove rows to suit your organisation.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RACI RESPONSIBILITY MATRIX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0352" y="1755648"/>
          <a:ext cx="111099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60"/>
                <a:gridCol w="1851660"/>
                <a:gridCol w="1851660"/>
                <a:gridCol w="1851660"/>
                <a:gridCol w="1851660"/>
                <a:gridCol w="1851660"/>
              </a:tblGrid>
              <a:tr h="804672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Deliverable / activity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Sponsor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Project manager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Workstream lead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Support team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Approver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[Approve charter]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A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R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I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[Baseline schedule]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I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A/R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[Execute work package]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I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A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R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[Accept deliverable]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A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R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I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[Name]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30352" y="5925312"/>
            <a:ext cx="11109960" cy="3657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5961888"/>
            <a:ext cx="1078992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R = Responsible  |  A = Accountable  |  C = Consulted  |  I = Informed. One accountable owner per deliverable.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0352" y="274320"/>
            <a:ext cx="4572000" cy="2011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PROJECT STRUCTURE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530352"/>
            <a:ext cx="11064240" cy="47548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2500" b="1" i="0">
                <a:solidFill>
                  <a:srgbClr val="102D3A"/>
                </a:solidFill>
                <a:latin typeface="Aptos"/>
              </a:rPr>
              <a:t>RAID &amp; change control register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24128"/>
            <a:ext cx="1088136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1000" b="0" i="0">
                <a:solidFill>
                  <a:srgbClr val="657B80"/>
                </a:solidFill>
                <a:latin typeface="Aptos"/>
              </a:rPr>
              <a:t>Editable working register — add or remove rows to suit your organisation.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30352" y="1417320"/>
            <a:ext cx="11128248" cy="0"/>
          </a:xfrm>
          <a:prstGeom prst="line">
            <a:avLst/>
          </a:prstGeom>
          <a:ln w="1143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530352" y="6519672"/>
            <a:ext cx="11128248" cy="0"/>
          </a:xfrm>
          <a:prstGeom prst="line">
            <a:avLst/>
          </a:prstGeom>
          <a:ln w="8890">
            <a:solidFill>
              <a:srgbClr val="DCE6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65392"/>
            <a:ext cx="5486400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700" b="1" i="0">
                <a:solidFill>
                  <a:srgbClr val="657B80"/>
                </a:solidFill>
                <a:latin typeface="Aptos"/>
              </a:rPr>
              <a:t>HR TOOLKIT GCC  /  EDITABLE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6565392"/>
            <a:ext cx="4315968" cy="1645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/>
            <a:r>
              <a:rPr sz="700" b="1" i="0">
                <a:solidFill>
                  <a:srgbClr val="657B80"/>
                </a:solidFill>
                <a:latin typeface="Aptos"/>
              </a:rPr>
              <a:t>RAID &amp; CHANGE CONTROL REGISTER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30352" y="1755648"/>
          <a:ext cx="1110996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1660"/>
                <a:gridCol w="1851660"/>
                <a:gridCol w="1851660"/>
                <a:gridCol w="1851660"/>
                <a:gridCol w="1851660"/>
                <a:gridCol w="1851660"/>
              </a:tblGrid>
              <a:tr h="804672"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ID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Type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Description / impact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Owner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Response / action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69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Due / status</a:t>
                      </a:r>
                    </a:p>
                  </a:txBody>
                  <a:tcPr marL="64008" marR="54864" marT="27432" marB="18288" anchor="ctr">
                    <a:solidFill>
                      <a:srgbClr val="102D3A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Risk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[Risk event / potential impact]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[Mitigation / trigger]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Open]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[I-001]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Issue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[Current issue / impact]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[Resolution / escalation]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Open]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[D-001]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Dependency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[External dependency]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[Required input / date]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Tracking]</a:t>
                      </a:r>
                    </a:p>
                  </a:txBody>
                  <a:tcPr marL="64008" marR="54864" marT="27432" marB="18288" anchor="ctr"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[C-001]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Change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[Requested scope / cost / time]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[Owner]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[Decision / approval]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17343E"/>
                          </a:solidFill>
                          <a:latin typeface="Aptos"/>
                        </a:defRPr>
                      </a:pPr>
                      <a:r>
                        <a:t>[Date / Pending]</a:t>
                      </a:r>
                    </a:p>
                  </a:txBody>
                  <a:tcPr marL="64008" marR="54864" marT="27432" marB="18288" anchor="ctr">
                    <a:solidFill>
                      <a:srgbClr val="F3F7F5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30352" y="5925312"/>
            <a:ext cx="11109960" cy="365760"/>
          </a:xfrm>
          <a:prstGeom prst="roundRect">
            <a:avLst>
              <a:gd name="adj" fmla="val 15000"/>
            </a:avLst>
          </a:prstGeom>
          <a:solidFill>
            <a:srgbClr val="EAF3EF"/>
          </a:solidFill>
          <a:ln w="10160">
            <a:solidFill>
              <a:srgbClr val="EAF3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4944" y="5961888"/>
            <a:ext cx="10789920" cy="25603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/>
            <a:r>
              <a:rPr sz="900" b="1" i="0">
                <a:solidFill>
                  <a:srgbClr val="0B766E"/>
                </a:solidFill>
                <a:latin typeface="Aptos"/>
              </a:rPr>
              <a:t>Use the RAID register for risks, assumptions, issues and dependencies; log scope changes separately where required.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