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1"/>
    <p:sldId id="260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Headcount</c:v>
                </c:pt>
              </c:strCache>
            </c:strRef>
          </c:tx>
          <c:spPr>
            <a:solidFill>
              <a:srgbClr val="0B766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Operations</c:v>
                </c:pt>
                <c:pt idx="1">
                  <c:v>Finance</c:v>
                </c:pt>
                <c:pt idx="2">
                  <c:v>HR</c:v>
                </c:pt>
                <c:pt idx="3">
                  <c:v>Projects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18</c:v>
                </c:pt>
                <c:pt idx="2">
                  <c:v>9</c:v>
                </c:pt>
                <c:pt idx="3">
                  <c:v>31</c:v>
                </c:pt>
              </c:numCache>
            </c:numRef>
          </c:val>
        </c:ser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rgbClr val="17343E"/>
                </a:solidFill>
                <a:latin typeface="Aptos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rgbClr val="657B80"/>
                </a:solidFill>
                <a:latin typeface="Aptos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All figures are illustrative. Replace sample numbers and confirm definitions before sharing.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a consistent definition for each recruitment stage. Sample numbers are placeholders.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2D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738360" y="320040"/>
            <a:ext cx="2057400" cy="2057400"/>
          </a:xfrm>
          <a:prstGeom prst="ellipse">
            <a:avLst/>
          </a:prstGeom>
          <a:noFill/>
          <a:ln w="12700">
            <a:solidFill>
              <a:srgbClr val="3653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829800" y="850392"/>
            <a:ext cx="1892807" cy="1892807"/>
          </a:xfrm>
          <a:prstGeom prst="ellipse">
            <a:avLst/>
          </a:prstGeom>
          <a:noFill/>
          <a:ln w="12700">
            <a:solidFill>
              <a:srgbClr val="3653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921240" y="1380743"/>
            <a:ext cx="1728216" cy="1728216"/>
          </a:xfrm>
          <a:prstGeom prst="ellipse">
            <a:avLst/>
          </a:prstGeom>
          <a:noFill/>
          <a:ln w="12700">
            <a:solidFill>
              <a:srgbClr val="3653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658368"/>
            <a:ext cx="2029968" cy="356616"/>
          </a:xfrm>
          <a:prstGeom prst="roundRect">
            <a:avLst>
              <a:gd name="adj" fmla="val 15000"/>
            </a:avLst>
          </a:prstGeom>
          <a:solidFill>
            <a:srgbClr val="0B766E"/>
          </a:solidFill>
          <a:ln w="10160"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704088"/>
            <a:ext cx="1847088" cy="21945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  <a:latin typeface="Aptos"/>
              </a:rPr>
              <a:t>HR TOOLKIT GCC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1920240"/>
            <a:ext cx="7315200" cy="22860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1" i="0">
                <a:solidFill>
                  <a:srgbClr val="D7F36A"/>
                </a:solidFill>
                <a:latin typeface="Aptos"/>
              </a:rPr>
              <a:t>DEPARTMENT PRESENTATION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331720"/>
            <a:ext cx="10149840" cy="1115568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/>
            <a:r>
              <a:rPr sz="3700" b="1" i="0">
                <a:solidFill>
                  <a:srgbClr val="FFFFFF"/>
                </a:solidFill>
                <a:latin typeface="Aptos"/>
              </a:rPr>
              <a:t>HR Department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3602736"/>
            <a:ext cx="9784080" cy="685800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/>
            <a:r>
              <a:rPr sz="1700" b="0" i="0">
                <a:solidFill>
                  <a:srgbClr val="D7E4E2"/>
                </a:solidFill>
                <a:latin typeface="Aptos"/>
              </a:rPr>
              <a:t>Workforce planning, people operations, employee experience and HR performance.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49808" y="4663440"/>
            <a:ext cx="2999231" cy="0"/>
          </a:xfrm>
          <a:prstGeom prst="line">
            <a:avLst/>
          </a:prstGeom>
          <a:ln w="31750">
            <a:solidFill>
              <a:srgbClr val="D7F3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49808" y="4919472"/>
            <a:ext cx="4389120" cy="31089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ptos"/>
              </a:rPr>
              <a:t>[Company / Project Name]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5285232"/>
            <a:ext cx="6766560" cy="27432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0" i="0">
                <a:solidFill>
                  <a:srgbClr val="B5C8C7"/>
                </a:solidFill>
                <a:latin typeface="Aptos"/>
              </a:rPr>
              <a:t>[Reporting period]   •   [Prepared by]   •   [Date]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6245352"/>
            <a:ext cx="7315200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800" b="1" i="0">
                <a:solidFill>
                  <a:srgbClr val="9AB3B2"/>
                </a:solidFill>
                <a:latin typeface="Aptos"/>
              </a:rPr>
              <a:t>EDITABLE • REUSABLE • SAMPLE DATA ONLY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274320"/>
            <a:ext cx="4572000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HR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530352"/>
            <a:ext cx="11064240" cy="4754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500" b="1" i="0">
                <a:solidFill>
                  <a:srgbClr val="102D3A"/>
                </a:solidFill>
                <a:latin typeface="Aptos"/>
              </a:rPr>
              <a:t>HR operating model &amp; priorities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24128"/>
            <a:ext cx="1088136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0" i="0">
                <a:solidFill>
                  <a:srgbClr val="657B80"/>
                </a:solidFill>
                <a:latin typeface="Aptos"/>
              </a:rPr>
              <a:t>Use this slide to align HR activity with business priorities.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30352" y="1417320"/>
            <a:ext cx="11128248" cy="0"/>
          </a:xfrm>
          <a:prstGeom prst="line">
            <a:avLst/>
          </a:prstGeom>
          <a:ln w="1143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530352" y="6519672"/>
            <a:ext cx="11128248" cy="0"/>
          </a:xfrm>
          <a:prstGeom prst="line">
            <a:avLst/>
          </a:prstGeom>
          <a:ln w="889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65392"/>
            <a:ext cx="5486400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1" i="0">
                <a:solidFill>
                  <a:srgbClr val="657B80"/>
                </a:solidFill>
                <a:latin typeface="Aptos"/>
              </a:rPr>
              <a:t>HR TOOLKIT GCC  /  EDITABLE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6565392"/>
            <a:ext cx="4315968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/>
            <a:r>
              <a:rPr sz="700" b="1" i="0">
                <a:solidFill>
                  <a:srgbClr val="657B80"/>
                </a:solidFill>
                <a:latin typeface="Aptos"/>
              </a:rPr>
              <a:t>HR OPERATING MODEL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1737360"/>
            <a:ext cx="5212080" cy="11155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1883664"/>
            <a:ext cx="4754880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WORKFORCE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2185415"/>
            <a:ext cx="4754880" cy="42062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500" b="1" i="0">
                <a:solidFill>
                  <a:srgbClr val="102D3A"/>
                </a:solidFill>
                <a:latin typeface="Aptos"/>
              </a:rPr>
              <a:t>[Plan vs actual headcount]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737360"/>
            <a:ext cx="5212080" cy="11155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0" y="1883664"/>
            <a:ext cx="4754880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TALENT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2185415"/>
            <a:ext cx="4754880" cy="42062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500" b="1" i="0">
                <a:solidFill>
                  <a:srgbClr val="102D3A"/>
                </a:solidFill>
                <a:latin typeface="Aptos"/>
              </a:rPr>
              <a:t>[Critical roles / vacancies]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200400"/>
            <a:ext cx="5212080" cy="11155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9808" y="3346704"/>
            <a:ext cx="4754880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PEOPLE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3648456"/>
            <a:ext cx="4754880" cy="42062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500" b="1" i="0">
                <a:solidFill>
                  <a:srgbClr val="102D3A"/>
                </a:solidFill>
                <a:latin typeface="Aptos"/>
              </a:rPr>
              <a:t>[Retention / engagement focus]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3200400"/>
            <a:ext cx="5212080" cy="11155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0" y="3346704"/>
            <a:ext cx="4754880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GOVERNANCE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3648456"/>
            <a:ext cx="4754880" cy="42062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500" b="1" i="0">
                <a:solidFill>
                  <a:srgbClr val="102D3A"/>
                </a:solidFill>
                <a:latin typeface="Aptos"/>
              </a:rPr>
              <a:t>[Policy / compliance priorities]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892040"/>
            <a:ext cx="3657600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KEY DECISIONS REQUIRED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5166360"/>
            <a:ext cx="10698480" cy="1005840"/>
          </a:xfrm>
          <a:prstGeom prst="rect">
            <a:avLst/>
          </a:prstGeom>
          <a:noFill/>
        </p:spPr>
        <p:txBody>
          <a:bodyPr wrap="square" lIns="73152" rIns="36576" tIns="18288" bIns="18288">
            <a:spAutoFit/>
          </a:bodyPr>
          <a:lstStyle/>
          <a:p>
            <a:pPr>
              <a:spcAft>
                <a:spcPts val="700"/>
              </a:spcAft>
              <a:defRPr sz="1000">
                <a:solidFill>
                  <a:srgbClr val="17343E"/>
                </a:solidFill>
                <a:latin typeface="Aptos"/>
              </a:defRPr>
            </a:pPr>
            <a:r>
              <a:t>•  [Decision / owner / due date]</a:t>
            </a:r>
          </a:p>
          <a:p>
            <a:pPr>
              <a:spcAft>
                <a:spcPts val="700"/>
              </a:spcAft>
              <a:defRPr sz="1000">
                <a:solidFill>
                  <a:srgbClr val="17343E"/>
                </a:solidFill>
                <a:latin typeface="Aptos"/>
              </a:defRPr>
            </a:pPr>
            <a:r>
              <a:t>•  [Decision / owner / due date]</a:t>
            </a:r>
          </a:p>
          <a:p>
            <a:pPr>
              <a:spcAft>
                <a:spcPts val="700"/>
              </a:spcAft>
              <a:defRPr sz="1000">
                <a:solidFill>
                  <a:srgbClr val="17343E"/>
                </a:solidFill>
                <a:latin typeface="Aptos"/>
              </a:defRPr>
            </a:pPr>
            <a:r>
              <a:t>•  [Escalation or support needed]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274320"/>
            <a:ext cx="4572000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HR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530352"/>
            <a:ext cx="11064240" cy="4754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500" b="1" i="0">
                <a:solidFill>
                  <a:srgbClr val="102D3A"/>
                </a:solidFill>
                <a:latin typeface="Aptos"/>
              </a:rPr>
              <a:t>People metrics by department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24128"/>
            <a:ext cx="1088136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0" i="0">
                <a:solidFill>
                  <a:srgbClr val="657B80"/>
                </a:solidFill>
                <a:latin typeface="Aptos"/>
              </a:rPr>
              <a:t>Replace sample figures with the approved reporting period and source data.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30352" y="1417320"/>
            <a:ext cx="11128248" cy="0"/>
          </a:xfrm>
          <a:prstGeom prst="line">
            <a:avLst/>
          </a:prstGeom>
          <a:ln w="1143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530352" y="6519672"/>
            <a:ext cx="11128248" cy="0"/>
          </a:xfrm>
          <a:prstGeom prst="line">
            <a:avLst/>
          </a:prstGeom>
          <a:ln w="889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65392"/>
            <a:ext cx="5486400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1" i="0">
                <a:solidFill>
                  <a:srgbClr val="657B80"/>
                </a:solidFill>
                <a:latin typeface="Aptos"/>
              </a:rPr>
              <a:t>HR TOOLKIT GCC  /  EDITABLE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6565392"/>
            <a:ext cx="4315968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/>
            <a:r>
              <a:rPr sz="700" b="1" i="0">
                <a:solidFill>
                  <a:srgbClr val="657B80"/>
                </a:solidFill>
                <a:latin typeface="Aptos"/>
              </a:rPr>
              <a:t>HR DASHBOARD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0352" y="1664208"/>
            <a:ext cx="2667762" cy="9326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30352" y="1664208"/>
            <a:ext cx="64008" cy="932688"/>
          </a:xfrm>
          <a:prstGeom prst="rect">
            <a:avLst/>
          </a:prstGeom>
          <a:solidFill>
            <a:srgbClr val="0B766E"/>
          </a:solidFill>
          <a:ln w="10160"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4944" y="1783080"/>
            <a:ext cx="2393442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800" b="1" i="0">
                <a:solidFill>
                  <a:srgbClr val="657B80"/>
                </a:solidFill>
                <a:latin typeface="Aptos"/>
              </a:rPr>
              <a:t>HEADCOUNT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944" y="2011680"/>
            <a:ext cx="2393442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200" b="1" i="0">
                <a:solidFill>
                  <a:srgbClr val="102D3A"/>
                </a:solidFill>
                <a:latin typeface="Aptos"/>
              </a:rPr>
              <a:t>[###]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4944" y="2377440"/>
            <a:ext cx="2393442" cy="12801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0" i="0">
                <a:solidFill>
                  <a:srgbClr val="657B80"/>
                </a:solidFill>
                <a:latin typeface="Aptos"/>
              </a:rPr>
              <a:t>employees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44418" y="1664208"/>
            <a:ext cx="2667762" cy="9326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344418" y="1664208"/>
            <a:ext cx="64008" cy="932688"/>
          </a:xfrm>
          <a:prstGeom prst="rect">
            <a:avLst/>
          </a:prstGeom>
          <a:solidFill>
            <a:srgbClr val="0B766E"/>
          </a:solidFill>
          <a:ln w="10160"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09010" y="1783080"/>
            <a:ext cx="2393442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800" b="1" i="0">
                <a:solidFill>
                  <a:srgbClr val="657B80"/>
                </a:solidFill>
                <a:latin typeface="Aptos"/>
              </a:rPr>
              <a:t>VACANCIES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09010" y="2011680"/>
            <a:ext cx="2393442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200" b="1" i="0">
                <a:solidFill>
                  <a:srgbClr val="102D3A"/>
                </a:solidFill>
                <a:latin typeface="Aptos"/>
              </a:rPr>
              <a:t>[##]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09010" y="2377440"/>
            <a:ext cx="2393442" cy="12801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0" i="0">
                <a:solidFill>
                  <a:srgbClr val="657B80"/>
                </a:solidFill>
                <a:latin typeface="Aptos"/>
              </a:rPr>
              <a:t>open roles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58484" y="1664208"/>
            <a:ext cx="2667762" cy="9326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158484" y="1664208"/>
            <a:ext cx="64008" cy="932688"/>
          </a:xfrm>
          <a:prstGeom prst="rect">
            <a:avLst/>
          </a:prstGeom>
          <a:solidFill>
            <a:srgbClr val="0B766E"/>
          </a:solidFill>
          <a:ln w="10160"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23076" y="1783080"/>
            <a:ext cx="2393442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800" b="1" i="0">
                <a:solidFill>
                  <a:srgbClr val="657B80"/>
                </a:solidFill>
                <a:latin typeface="Aptos"/>
              </a:rPr>
              <a:t>TURNOVER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23076" y="2011680"/>
            <a:ext cx="2393442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200" b="1" i="0">
                <a:solidFill>
                  <a:srgbClr val="102D3A"/>
                </a:solidFill>
                <a:latin typeface="Aptos"/>
              </a:rPr>
              <a:t>[##%]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23076" y="2377440"/>
            <a:ext cx="2393442" cy="12801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0" i="0">
                <a:solidFill>
                  <a:srgbClr val="657B80"/>
                </a:solidFill>
                <a:latin typeface="Aptos"/>
              </a:rPr>
              <a:t>period rate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72550" y="1664208"/>
            <a:ext cx="2667762" cy="9326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972550" y="1664208"/>
            <a:ext cx="64008" cy="932688"/>
          </a:xfrm>
          <a:prstGeom prst="rect">
            <a:avLst/>
          </a:prstGeom>
          <a:solidFill>
            <a:srgbClr val="0B766E"/>
          </a:solidFill>
          <a:ln w="10160"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137142" y="1783080"/>
            <a:ext cx="2393442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800" b="1" i="0">
                <a:solidFill>
                  <a:srgbClr val="657B80"/>
                </a:solidFill>
                <a:latin typeface="Aptos"/>
              </a:rPr>
              <a:t>TRAINING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37142" y="2011680"/>
            <a:ext cx="2393442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200" b="1" i="0">
                <a:solidFill>
                  <a:srgbClr val="102D3A"/>
                </a:solidFill>
                <a:latin typeface="Aptos"/>
              </a:rPr>
              <a:t>[##]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37142" y="2377440"/>
            <a:ext cx="2393442" cy="12801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0" i="0">
                <a:solidFill>
                  <a:srgbClr val="657B80"/>
                </a:solidFill>
                <a:latin typeface="Aptos"/>
              </a:rPr>
              <a:t>hours / FTE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30352" y="2852928"/>
            <a:ext cx="6812280" cy="331012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9808" y="3035808"/>
            <a:ext cx="365760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PERFORMANCE SNAPSHOT</a:t>
            </a:r>
          </a:p>
        </p:txBody>
      </p:sp>
      <p:graphicFrame>
        <p:nvGraphicFramePr>
          <p:cNvPr id="31" name="Chart 30"/>
          <p:cNvGraphicFramePr>
            <a:graphicFrameLocks noGrp="1"/>
          </p:cNvGraphicFramePr>
          <p:nvPr/>
        </p:nvGraphicFramePr>
        <p:xfrm>
          <a:off x="749808" y="3401568"/>
          <a:ext cx="6355080" cy="24231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32" name="Rounded Rectangle 31"/>
          <p:cNvSpPr/>
          <p:nvPr/>
        </p:nvSpPr>
        <p:spPr>
          <a:xfrm>
            <a:off x="7543800" y="2852928"/>
            <a:ext cx="4096512" cy="3310128"/>
          </a:xfrm>
          <a:prstGeom prst="roundRect">
            <a:avLst>
              <a:gd name="adj" fmla="val 15000"/>
            </a:avLst>
          </a:prstGeom>
          <a:solidFill>
            <a:srgbClr val="EAF3EF"/>
          </a:solidFill>
          <a:ln w="10160">
            <a:solidFill>
              <a:srgbClr val="EAF3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790688" y="3054096"/>
            <a:ext cx="3383280" cy="21945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MANAGEMENT NOTES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0" y="3502152"/>
            <a:ext cx="3474720" cy="2286000"/>
          </a:xfrm>
          <a:prstGeom prst="rect">
            <a:avLst/>
          </a:prstGeom>
          <a:noFill/>
        </p:spPr>
        <p:txBody>
          <a:bodyPr wrap="square" lIns="73152" rIns="36576" tIns="18288" bIns="18288">
            <a:spAutoFit/>
          </a:bodyPr>
          <a:lstStyle/>
          <a:p>
            <a:pPr>
              <a:spcAft>
                <a:spcPts val="1000"/>
              </a:spcAft>
              <a:defRPr sz="1000">
                <a:solidFill>
                  <a:srgbClr val="17343E"/>
                </a:solidFill>
                <a:latin typeface="Aptos"/>
              </a:defRPr>
            </a:pPr>
            <a:r>
              <a:t>•  Confirm the reporting cut-off date.</a:t>
            </a:r>
          </a:p>
          <a:p>
            <a:pPr>
              <a:spcAft>
                <a:spcPts val="1000"/>
              </a:spcAft>
              <a:defRPr sz="1000">
                <a:solidFill>
                  <a:srgbClr val="17343E"/>
                </a:solidFill>
                <a:latin typeface="Aptos"/>
              </a:defRPr>
            </a:pPr>
            <a:r>
              <a:t>•  Separate permanent, temporary and contractor populations.</a:t>
            </a:r>
          </a:p>
          <a:p>
            <a:pPr>
              <a:spcAft>
                <a:spcPts val="1000"/>
              </a:spcAft>
              <a:defRPr sz="1000">
                <a:solidFill>
                  <a:srgbClr val="17343E"/>
                </a:solidFill>
                <a:latin typeface="Aptos"/>
              </a:defRPr>
            </a:pPr>
            <a:r>
              <a:t>•  Explain material movement versus the previous period.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274320"/>
            <a:ext cx="4572000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HR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530352"/>
            <a:ext cx="11064240" cy="4754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500" b="1" i="0">
                <a:solidFill>
                  <a:srgbClr val="102D3A"/>
                </a:solidFill>
                <a:latin typeface="Aptos"/>
              </a:rPr>
              <a:t>Recruitment &amp; onboarding pipeline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24128"/>
            <a:ext cx="1088136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0" i="0">
                <a:solidFill>
                  <a:srgbClr val="657B80"/>
                </a:solidFill>
                <a:latin typeface="Aptos"/>
              </a:rPr>
              <a:t>Track roles from approved requisition through successful onboarding.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30352" y="1417320"/>
            <a:ext cx="11128248" cy="0"/>
          </a:xfrm>
          <a:prstGeom prst="line">
            <a:avLst/>
          </a:prstGeom>
          <a:ln w="1143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530352" y="6519672"/>
            <a:ext cx="11128248" cy="0"/>
          </a:xfrm>
          <a:prstGeom prst="line">
            <a:avLst/>
          </a:prstGeom>
          <a:ln w="889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65392"/>
            <a:ext cx="5486400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1" i="0">
                <a:solidFill>
                  <a:srgbClr val="657B80"/>
                </a:solidFill>
                <a:latin typeface="Aptos"/>
              </a:rPr>
              <a:t>HR TOOLKIT GCC  /  EDITABLE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6565392"/>
            <a:ext cx="4315968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/>
            <a:r>
              <a:rPr sz="700" b="1" i="0">
                <a:solidFill>
                  <a:srgbClr val="657B80"/>
                </a:solidFill>
                <a:latin typeface="Aptos"/>
              </a:rPr>
              <a:t>RECRUITMENT PIPELINE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057400"/>
            <a:ext cx="1719072" cy="117043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76656" y="2258568"/>
            <a:ext cx="1499616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800" b="1" i="0">
                <a:solidFill>
                  <a:srgbClr val="0B766E"/>
                </a:solidFill>
                <a:latin typeface="Aptos"/>
              </a:rPr>
              <a:t>REQUESTED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656" y="2587752"/>
            <a:ext cx="1499616" cy="4114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2300" b="1" i="0">
                <a:solidFill>
                  <a:srgbClr val="102D3A"/>
                </a:solidFill>
                <a:latin typeface="Aptos"/>
              </a:rPr>
              <a:t>[12]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0" y="2450592"/>
            <a:ext cx="164592" cy="27432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1700" b="1" i="0">
                <a:solidFill>
                  <a:srgbClr val="0B766E"/>
                </a:solidFill>
                <a:latin typeface="Aptos"/>
              </a:rPr>
              <a:t>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450592" y="2057400"/>
            <a:ext cx="1719072" cy="117043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560320" y="2258568"/>
            <a:ext cx="1499616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800" b="1" i="0">
                <a:solidFill>
                  <a:srgbClr val="0B766E"/>
                </a:solidFill>
                <a:latin typeface="Aptos"/>
              </a:rPr>
              <a:t>APPROVED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60320" y="2587752"/>
            <a:ext cx="1499616" cy="4114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2300" b="1" i="0">
                <a:solidFill>
                  <a:srgbClr val="102D3A"/>
                </a:solidFill>
                <a:latin typeface="Aptos"/>
              </a:rPr>
              <a:t>[10]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69664" y="2450592"/>
            <a:ext cx="164592" cy="27432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1700" b="1" i="0">
                <a:solidFill>
                  <a:srgbClr val="0B766E"/>
                </a:solidFill>
                <a:latin typeface="Aptos"/>
              </a:rPr>
              <a:t>›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34256" y="2057400"/>
            <a:ext cx="1719072" cy="117043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443984" y="2258568"/>
            <a:ext cx="1499616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800" b="1" i="0">
                <a:solidFill>
                  <a:srgbClr val="0B766E"/>
                </a:solidFill>
                <a:latin typeface="Aptos"/>
              </a:rPr>
              <a:t>SOURCING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3984" y="2587752"/>
            <a:ext cx="1499616" cy="4114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2300" b="1" i="0">
                <a:solidFill>
                  <a:srgbClr val="102D3A"/>
                </a:solidFill>
                <a:latin typeface="Aptos"/>
              </a:rPr>
              <a:t>[08]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53328" y="2450592"/>
            <a:ext cx="164592" cy="27432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1700" b="1" i="0">
                <a:solidFill>
                  <a:srgbClr val="0B766E"/>
                </a:solidFill>
                <a:latin typeface="Aptos"/>
              </a:rPr>
              <a:t>›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17920" y="2057400"/>
            <a:ext cx="1719072" cy="117043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27648" y="2258568"/>
            <a:ext cx="1499616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800" b="1" i="0">
                <a:solidFill>
                  <a:srgbClr val="0B766E"/>
                </a:solidFill>
                <a:latin typeface="Aptos"/>
              </a:rPr>
              <a:t>INTERVIEW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27648" y="2587752"/>
            <a:ext cx="1499616" cy="4114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2300" b="1" i="0">
                <a:solidFill>
                  <a:srgbClr val="102D3A"/>
                </a:solidFill>
                <a:latin typeface="Aptos"/>
              </a:rPr>
              <a:t>[05]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36992" y="2450592"/>
            <a:ext cx="164592" cy="27432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1700" b="1" i="0">
                <a:solidFill>
                  <a:srgbClr val="0B766E"/>
                </a:solidFill>
                <a:latin typeface="Aptos"/>
              </a:rPr>
              <a:t>›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01583" y="2057400"/>
            <a:ext cx="1719072" cy="117043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11311" y="2258568"/>
            <a:ext cx="1499616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800" b="1" i="0">
                <a:solidFill>
                  <a:srgbClr val="0B766E"/>
                </a:solidFill>
                <a:latin typeface="Aptos"/>
              </a:rPr>
              <a:t>OFFER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11311" y="2587752"/>
            <a:ext cx="1499616" cy="4114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2300" b="1" i="0">
                <a:solidFill>
                  <a:srgbClr val="102D3A"/>
                </a:solidFill>
                <a:latin typeface="Aptos"/>
              </a:rPr>
              <a:t>[03]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20655" y="2450592"/>
            <a:ext cx="164592" cy="27432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1700" b="1" i="0">
                <a:solidFill>
                  <a:srgbClr val="0B766E"/>
                </a:solidFill>
                <a:latin typeface="Aptos"/>
              </a:rPr>
              <a:t>›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985248" y="2057400"/>
            <a:ext cx="1719072" cy="117043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094976" y="2258568"/>
            <a:ext cx="1499616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800" b="1" i="0">
                <a:solidFill>
                  <a:srgbClr val="0B766E"/>
                </a:solidFill>
                <a:latin typeface="Aptos"/>
              </a:rPr>
              <a:t>JOINED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94976" y="2587752"/>
            <a:ext cx="1499616" cy="4114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2300" b="1" i="0">
                <a:solidFill>
                  <a:srgbClr val="102D3A"/>
                </a:solidFill>
                <a:latin typeface="Aptos"/>
              </a:rPr>
              <a:t>[02]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8368" y="3703320"/>
            <a:ext cx="4572000" cy="21945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RECRUITMENT CONTROL POINTS</a:t>
            </a:r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658368" y="4023360"/>
          <a:ext cx="10881358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3899"/>
                <a:gridCol w="1958644"/>
                <a:gridCol w="1741017"/>
                <a:gridCol w="2176272"/>
                <a:gridCol w="2611526"/>
              </a:tblGrid>
              <a:tr h="434340"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Role / requisition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Hiring manager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Target date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Current blocker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Next action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</a:tr>
              <a:tr h="434340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[Role / ID]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[Name]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[Date]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[e.g. shortlist]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[Action + owner]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</a:tr>
              <a:tr h="434340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[Role / ID]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[Name]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[Date]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[e.g. budget]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[Action + owner]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</a:tr>
              <a:tr h="434340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[Role / ID]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[Name]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[Date]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[e.g. visa]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[Action + owner]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274320"/>
            <a:ext cx="4572000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HR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530352"/>
            <a:ext cx="11064240" cy="4754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500" b="1" i="0">
                <a:solidFill>
                  <a:srgbClr val="102D3A"/>
                </a:solidFill>
                <a:latin typeface="Aptos"/>
              </a:rPr>
              <a:t>HR action &amp; employee lifecycle tracker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24128"/>
            <a:ext cx="1088136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0" i="0">
                <a:solidFill>
                  <a:srgbClr val="657B80"/>
                </a:solidFill>
                <a:latin typeface="Aptos"/>
              </a:rPr>
              <a:t>Editable working register — add or remove rows to suit your organisation.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30352" y="1417320"/>
            <a:ext cx="11128248" cy="0"/>
          </a:xfrm>
          <a:prstGeom prst="line">
            <a:avLst/>
          </a:prstGeom>
          <a:ln w="1143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530352" y="6519672"/>
            <a:ext cx="11128248" cy="0"/>
          </a:xfrm>
          <a:prstGeom prst="line">
            <a:avLst/>
          </a:prstGeom>
          <a:ln w="889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65392"/>
            <a:ext cx="5486400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1" i="0">
                <a:solidFill>
                  <a:srgbClr val="657B80"/>
                </a:solidFill>
                <a:latin typeface="Aptos"/>
              </a:rPr>
              <a:t>HR TOOLKIT GCC  /  EDITABLE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6565392"/>
            <a:ext cx="4315968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/>
            <a:r>
              <a:rPr sz="700" b="1" i="0">
                <a:solidFill>
                  <a:srgbClr val="657B80"/>
                </a:solidFill>
                <a:latin typeface="Aptos"/>
              </a:rPr>
              <a:t>HR ACTION &amp; EMPLOYEE LIFECYCLE TRACKER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30352" y="1755648"/>
          <a:ext cx="1110996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1660"/>
                <a:gridCol w="1851660"/>
                <a:gridCol w="1851660"/>
                <a:gridCol w="1851660"/>
                <a:gridCol w="1851660"/>
                <a:gridCol w="1851660"/>
              </a:tblGrid>
              <a:tr h="804672"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Employee / case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Process stage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Owner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Target date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Status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Notes / next step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[Employee ID]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[Offer / joining / transfer]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[Owner]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[Date]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[Open]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[Next step]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[Employee ID]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[Probation / appraisal]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[Owner]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[Date]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[In progress]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[Next step]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[Employee ID]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[Leave / clearance / exit]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[Owner]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[Date]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[Pending]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[Next step]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[Employee ID]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[Training / certification]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[Owner]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[Date]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[Open]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[Next step]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530352" y="5925312"/>
            <a:ext cx="11109960" cy="365760"/>
          </a:xfrm>
          <a:prstGeom prst="roundRect">
            <a:avLst>
              <a:gd name="adj" fmla="val 15000"/>
            </a:avLst>
          </a:prstGeom>
          <a:solidFill>
            <a:srgbClr val="EAF3EF"/>
          </a:solidFill>
          <a:ln w="10160">
            <a:solidFill>
              <a:srgbClr val="EAF3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4944" y="5961888"/>
            <a:ext cx="10789920" cy="25603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Use employee IDs rather than personal data in broadly circulated reporting slides.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