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Open requests</c:v>
                </c:pt>
              </c:strCache>
            </c:strRef>
          </c:tx>
          <c:spPr>
            <a:solidFill>
              <a:srgbClr val="0B766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Facilities</c:v>
                </c:pt>
                <c:pt idx="1">
                  <c:v>Fleet</c:v>
                </c:pt>
                <c:pt idx="2">
                  <c:v>Procurement</c:v>
                </c:pt>
                <c:pt idx="3">
                  <c:v>Accommodation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24</c:v>
                </c:pt>
                <c:pt idx="2">
                  <c:v>18</c:v>
                </c:pt>
                <c:pt idx="3">
                  <c:v>22</c:v>
                </c:pt>
              </c:numCache>
            </c:numRef>
          </c:val>
        </c:ser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17343E"/>
                </a:solidFill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657B80"/>
                </a:solidFill>
                <a:latin typeface="Apto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figures are illustrative. Replace sample numbers and confirm definitions before sharing.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38360" y="320040"/>
            <a:ext cx="2057400" cy="2057400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29800" y="850392"/>
            <a:ext cx="1892807" cy="1892807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21240" y="1380743"/>
            <a:ext cx="1728216" cy="1728216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658368"/>
            <a:ext cx="2029968" cy="356616"/>
          </a:xfrm>
          <a:prstGeom prst="roundRect">
            <a:avLst>
              <a:gd name="adj" fmla="val 15000"/>
            </a:avLst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704088"/>
            <a:ext cx="1847088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ptos"/>
              </a:rPr>
              <a:t>HR TOOLKIT GCC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20240"/>
            <a:ext cx="73152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D7F36A"/>
                </a:solidFill>
                <a:latin typeface="Aptos"/>
              </a:rPr>
              <a:t>DEPARTMENT PRESENTATION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31720"/>
            <a:ext cx="10149840" cy="1115568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3700" b="1" i="0">
                <a:solidFill>
                  <a:srgbClr val="FFFFFF"/>
                </a:solidFill>
                <a:latin typeface="Aptos"/>
              </a:rPr>
              <a:t>Admin &amp; Logistics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02736"/>
            <a:ext cx="9784080" cy="68580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1700" b="0" i="0">
                <a:solidFill>
                  <a:srgbClr val="D7E4E2"/>
                </a:solidFill>
                <a:latin typeface="Aptos"/>
              </a:rPr>
              <a:t>Facilities, fleet, accommodation, assets, procurement and operational support.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9808" y="4663440"/>
            <a:ext cx="2999231" cy="0"/>
          </a:xfrm>
          <a:prstGeom prst="line">
            <a:avLst/>
          </a:prstGeom>
          <a:ln w="31750">
            <a:solidFill>
              <a:srgbClr val="D7F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9808" y="4919472"/>
            <a:ext cx="43891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[Company / Project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285232"/>
            <a:ext cx="676656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B5C8C7"/>
                </a:solidFill>
                <a:latin typeface="Aptos"/>
              </a:rPr>
              <a:t>[Reporting period]   •   [Prepared by]   •   [Date]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6245352"/>
            <a:ext cx="73152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9AB3B2"/>
                </a:solidFill>
                <a:latin typeface="Aptos"/>
              </a:rPr>
              <a:t>EDITABLE • REUSABLE • SAMPLE DATA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ADMIN &amp; LOGISTICS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Admin &amp; logistics service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Replace sample figures with the approved reporting period and source data.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ADMIN &amp; LOGISTICS DASHBOARD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0352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ASSETS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[###]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tracked items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44418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44418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09010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FLEET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9010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9010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active vehicles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58484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58484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3076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SERVICE SLA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3076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[##%]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3076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within target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72550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72550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37142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OPEN REQUESTS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7142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37142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pending items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0352" y="2852928"/>
            <a:ext cx="6812280" cy="331012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035808"/>
            <a:ext cx="365760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PERFORMANCE SNAPSHOT</a:t>
            </a:r>
          </a:p>
        </p:txBody>
      </p:sp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749808" y="3401568"/>
          <a:ext cx="6355080" cy="2423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7543800" y="2852928"/>
            <a:ext cx="4096512" cy="33101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90688" y="3054096"/>
            <a:ext cx="3383280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MANAGEMENT NOTES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3502152"/>
            <a:ext cx="3474720" cy="228600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Highlight critical facilities or logistics constraints.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Track service delivery against agreed SLAs.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Separate owned, leased and rented assets.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ADMIN &amp; LOGISTICS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Asset, fleet &amp; accommodation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Keep the summary view concise; maintain detailed records in the controlled source register.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ASSET REGISTER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37360"/>
          <a:ext cx="11018518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963"/>
                <a:gridCol w="1762963"/>
                <a:gridCol w="2424074"/>
                <a:gridCol w="1873148"/>
                <a:gridCol w="1542592"/>
                <a:gridCol w="1652778"/>
              </a:tblGrid>
              <a:tr h="630936"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Asset / vehicle ID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Category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Location / project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Custodian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Condition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Next due date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[AST-001]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[Vehicle]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[Project / site]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 / team]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[Good]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[AST-002]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[IT equipment]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[Office]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 / team]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[Review]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[AST-003]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[Accommodation]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[Camp / city]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[Good]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[AST-004]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[Plant / tools]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[Site]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[Storekeeper]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[Repair]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5166360"/>
            <a:ext cx="11018520" cy="713232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5285232"/>
            <a:ext cx="18288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0B766E"/>
                </a:solidFill>
                <a:latin typeface="Aptos"/>
              </a:rPr>
              <a:t>CONTROL CHECKS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504688"/>
            <a:ext cx="1042416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17343E"/>
                </a:solidFill>
                <a:latin typeface="Aptos"/>
              </a:rPr>
              <a:t>[Insurance]   [Registration]   [PM / servicing]   [Custody acknowledgement]   [Disposal approval]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ADMIN &amp; LOGISTICS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Facilities, logistics &amp; service request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Editable working register — add or remove rows to suit your organisation.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FACILITIES, LOGISTICS &amp; SERVICE REQUEST TRACKER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0352" y="1755648"/>
          <a:ext cx="111099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60"/>
                <a:gridCol w="1851660"/>
                <a:gridCol w="1851660"/>
                <a:gridCol w="1851660"/>
                <a:gridCol w="1851660"/>
                <a:gridCol w="1851660"/>
              </a:tblGrid>
              <a:tr h="804672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Request ID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Service / item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Requester / site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Priority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Owner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Due / status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[Transport]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[Project site]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[High]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Open]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[REQ-002]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[Accommodation]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[Camp]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[Medium]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In progress]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[REQ-003]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[Office supplies]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[Head office]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[Low]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Closed]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[REQ-004]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[Vehicle maintenance]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[Site]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[High]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Pending]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30352" y="5925312"/>
            <a:ext cx="11109960" cy="3657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5961888"/>
            <a:ext cx="1078992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Record request, approval, delivery evidence and close-out in the source system.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