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Illustrative amount</c:v>
                </c:pt>
              </c:strCache>
            </c:strRef>
          </c:tx>
          <c:spPr>
            <a:solidFill>
              <a:srgbClr val="0B766E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Revenue</c:v>
                </c:pt>
                <c:pt idx="1">
                  <c:v>Payroll</c:v>
                </c:pt>
                <c:pt idx="2">
                  <c:v>Operating cost</c:v>
                </c:pt>
                <c:pt idx="3">
                  <c:v>Project cost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78</c:v>
                </c:pt>
                <c:pt idx="1">
                  <c:v>46</c:v>
                </c:pt>
                <c:pt idx="2">
                  <c:v>29</c:v>
                </c:pt>
                <c:pt idx="3">
                  <c:v>53</c:v>
                </c:pt>
              </c:numCache>
            </c:numRef>
          </c:val>
        </c:ser>
        <c:gapWidth val="5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900">
                <a:solidFill>
                  <a:srgbClr val="17343E"/>
                </a:solidFill>
                <a:latin typeface="Aptos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/>
        <c:majorTickMark val="out"/>
        <c:minorTickMark val="none"/>
        <c:tickLblPos val="nextTo"/>
        <c:txPr>
          <a:bodyPr/>
          <a:lstStyle/>
          <a:p>
            <a:pPr>
              <a:defRPr sz="800">
                <a:solidFill>
                  <a:srgbClr val="657B80"/>
                </a:solidFill>
                <a:latin typeface="Aptos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Budget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CC-001</c:v>
                </c:pt>
                <c:pt idx="1">
                  <c:v>CC-002</c:v>
                </c:pt>
                <c:pt idx="2">
                  <c:v>CC-003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500</c:v>
                </c:pt>
                <c:pt idx="1">
                  <c:v>300</c:v>
                </c:pt>
                <c:pt idx="2">
                  <c:v>180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Forecast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CC-001</c:v>
                </c:pt>
                <c:pt idx="1">
                  <c:v>CC-002</c:v>
                </c:pt>
                <c:pt idx="2">
                  <c:v>CC-003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440</c:v>
                </c:pt>
                <c:pt idx="1">
                  <c:v>315</c:v>
                </c:pt>
                <c:pt idx="2">
                  <c:v>150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</a:p>
        </c:txPr>
        <c:crossAx val="-2068027336"/>
        <c:crosses val="autoZero"/>
      </c:valAx>
    </c:plotArea>
    <c:legend>
      <c:legendPos val="b"/>
      <c:txPr>
        <a:bodyPr/>
        <a:lstStyle/>
        <a:p>
          <a:pPr>
            <a:defRPr sz="800"/>
          </a:pPr>
        </a:p>
      </c:txPr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All figures are illustrative. Replace sample numbers and confirm definitions before sharing.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2D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738360" y="320040"/>
            <a:ext cx="2057400" cy="2057400"/>
          </a:xfrm>
          <a:prstGeom prst="ellipse">
            <a:avLst/>
          </a:prstGeom>
          <a:noFill/>
          <a:ln w="12700">
            <a:solidFill>
              <a:srgbClr val="3653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829800" y="850392"/>
            <a:ext cx="1892807" cy="1892807"/>
          </a:xfrm>
          <a:prstGeom prst="ellipse">
            <a:avLst/>
          </a:prstGeom>
          <a:noFill/>
          <a:ln w="12700">
            <a:solidFill>
              <a:srgbClr val="3653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921240" y="1380743"/>
            <a:ext cx="1728216" cy="1728216"/>
          </a:xfrm>
          <a:prstGeom prst="ellipse">
            <a:avLst/>
          </a:prstGeom>
          <a:noFill/>
          <a:ln w="12700">
            <a:solidFill>
              <a:srgbClr val="3653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658368"/>
            <a:ext cx="2029968" cy="356616"/>
          </a:xfrm>
          <a:prstGeom prst="roundRect">
            <a:avLst>
              <a:gd name="adj" fmla="val 15000"/>
            </a:avLst>
          </a:prstGeom>
          <a:solidFill>
            <a:srgbClr val="0B766E"/>
          </a:solidFill>
          <a:ln w="10160">
            <a:solidFill>
              <a:srgbClr val="0B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704088"/>
            <a:ext cx="1847088" cy="219456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1000" b="1" i="0">
                <a:solidFill>
                  <a:srgbClr val="FFFFFF"/>
                </a:solidFill>
                <a:latin typeface="Aptos"/>
              </a:rPr>
              <a:t>HR TOOLKIT GCC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1920240"/>
            <a:ext cx="7315200" cy="22860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1000" b="1" i="0">
                <a:solidFill>
                  <a:srgbClr val="D7F36A"/>
                </a:solidFill>
                <a:latin typeface="Aptos"/>
              </a:rPr>
              <a:t>DEPARTMENT PRESENTATION TEMPLATE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331720"/>
            <a:ext cx="10149840" cy="1115568"/>
          </a:xfrm>
          <a:prstGeom prst="rect">
            <a:avLst/>
          </a:prstGeom>
          <a:noFill/>
        </p:spPr>
        <p:txBody>
          <a:bodyPr wrap="square" lIns="27432" rIns="27432" tIns="27432" bIns="27432" anchor="t">
            <a:spAutoFit/>
          </a:bodyPr>
          <a:lstStyle/>
          <a:p>
            <a:pPr algn="l"/>
            <a:r>
              <a:rPr sz="3700" b="1" i="0">
                <a:solidFill>
                  <a:srgbClr val="FFFFFF"/>
                </a:solidFill>
                <a:latin typeface="Aptos"/>
              </a:rPr>
              <a:t>Accounts &amp; Finance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3602736"/>
            <a:ext cx="9784080" cy="685800"/>
          </a:xfrm>
          <a:prstGeom prst="rect">
            <a:avLst/>
          </a:prstGeom>
          <a:noFill/>
        </p:spPr>
        <p:txBody>
          <a:bodyPr wrap="square" lIns="27432" rIns="27432" tIns="27432" bIns="27432" anchor="t">
            <a:spAutoFit/>
          </a:bodyPr>
          <a:lstStyle/>
          <a:p>
            <a:pPr algn="l"/>
            <a:r>
              <a:rPr sz="1700" b="0" i="0">
                <a:solidFill>
                  <a:srgbClr val="D7E4E2"/>
                </a:solidFill>
                <a:latin typeface="Aptos"/>
              </a:rPr>
              <a:t>Budget control, accounting operations, cash flow, receivables and management reporting.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49808" y="4663440"/>
            <a:ext cx="2999231" cy="0"/>
          </a:xfrm>
          <a:prstGeom prst="line">
            <a:avLst/>
          </a:prstGeom>
          <a:ln w="31750">
            <a:solidFill>
              <a:srgbClr val="D7F36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49808" y="4919472"/>
            <a:ext cx="4389120" cy="310896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ptos"/>
              </a:rPr>
              <a:t>[Company / Project Name]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5285232"/>
            <a:ext cx="6766560" cy="27432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1000" b="0" i="0">
                <a:solidFill>
                  <a:srgbClr val="B5C8C7"/>
                </a:solidFill>
                <a:latin typeface="Aptos"/>
              </a:rPr>
              <a:t>[Reporting period]   •   [Prepared by]   •   [Date]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8" y="6245352"/>
            <a:ext cx="7315200" cy="20116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800" b="1" i="0">
                <a:solidFill>
                  <a:srgbClr val="9AB3B2"/>
                </a:solidFill>
                <a:latin typeface="Aptos"/>
              </a:rPr>
              <a:t>EDITABLE • REUSABLE • SAMPLE DATA ONLY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274320"/>
            <a:ext cx="4572000" cy="20116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900" b="1" i="0">
                <a:solidFill>
                  <a:srgbClr val="0B766E"/>
                </a:solidFill>
                <a:latin typeface="Aptos"/>
              </a:rPr>
              <a:t>ACCOUNTS &amp; FINANCE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530352"/>
            <a:ext cx="11064240" cy="47548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2500" b="1" i="0">
                <a:solidFill>
                  <a:srgbClr val="102D3A"/>
                </a:solidFill>
                <a:latin typeface="Aptos"/>
              </a:rPr>
              <a:t>Finance performance snapshot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24128"/>
            <a:ext cx="10881360" cy="32918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1000" b="0" i="0">
                <a:solidFill>
                  <a:srgbClr val="657B80"/>
                </a:solidFill>
                <a:latin typeface="Aptos"/>
              </a:rPr>
              <a:t>Replace sample figures with the approved reporting period and source data.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30352" y="1417320"/>
            <a:ext cx="11128248" cy="0"/>
          </a:xfrm>
          <a:prstGeom prst="line">
            <a:avLst/>
          </a:prstGeom>
          <a:ln w="11430">
            <a:solidFill>
              <a:srgbClr val="DCE6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530352" y="6519672"/>
            <a:ext cx="11128248" cy="0"/>
          </a:xfrm>
          <a:prstGeom prst="line">
            <a:avLst/>
          </a:prstGeom>
          <a:ln w="8890">
            <a:solidFill>
              <a:srgbClr val="DCE6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6565392"/>
            <a:ext cx="5486400" cy="1645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700" b="1" i="0">
                <a:solidFill>
                  <a:srgbClr val="657B80"/>
                </a:solidFill>
                <a:latin typeface="Aptos"/>
              </a:rPr>
              <a:t>HR TOOLKIT GCC  /  EDITABLE TEMPLATE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0" y="6565392"/>
            <a:ext cx="4315968" cy="1645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r"/>
            <a:r>
              <a:rPr sz="700" b="1" i="0">
                <a:solidFill>
                  <a:srgbClr val="657B80"/>
                </a:solidFill>
                <a:latin typeface="Aptos"/>
              </a:rPr>
              <a:t>ACCOUNTS &amp; FINANCE DASHBOARD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30352" y="1664208"/>
            <a:ext cx="2667762" cy="9326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0160"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30352" y="1664208"/>
            <a:ext cx="64008" cy="932688"/>
          </a:xfrm>
          <a:prstGeom prst="rect">
            <a:avLst/>
          </a:prstGeom>
          <a:solidFill>
            <a:srgbClr val="0B766E"/>
          </a:solidFill>
          <a:ln w="10160">
            <a:solidFill>
              <a:srgbClr val="0B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94944" y="1783080"/>
            <a:ext cx="2393442" cy="18288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800" b="1" i="0">
                <a:solidFill>
                  <a:srgbClr val="657B80"/>
                </a:solidFill>
                <a:latin typeface="Aptos"/>
              </a:rPr>
              <a:t>REVENUE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4944" y="2011680"/>
            <a:ext cx="2393442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2200" b="1" i="0">
                <a:solidFill>
                  <a:srgbClr val="102D3A"/>
                </a:solidFill>
                <a:latin typeface="Aptos"/>
              </a:rPr>
              <a:t>[SAR ###]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4944" y="2377440"/>
            <a:ext cx="2393442" cy="128016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700" b="0" i="0">
                <a:solidFill>
                  <a:srgbClr val="657B80"/>
                </a:solidFill>
                <a:latin typeface="Aptos"/>
              </a:rPr>
              <a:t>period actual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44418" y="1664208"/>
            <a:ext cx="2667762" cy="9326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0160"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344418" y="1664208"/>
            <a:ext cx="64008" cy="932688"/>
          </a:xfrm>
          <a:prstGeom prst="rect">
            <a:avLst/>
          </a:prstGeom>
          <a:solidFill>
            <a:srgbClr val="0B766E"/>
          </a:solidFill>
          <a:ln w="10160">
            <a:solidFill>
              <a:srgbClr val="0B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09010" y="1783080"/>
            <a:ext cx="2393442" cy="18288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800" b="1" i="0">
                <a:solidFill>
                  <a:srgbClr val="657B80"/>
                </a:solidFill>
                <a:latin typeface="Aptos"/>
              </a:rPr>
              <a:t>COST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09010" y="2011680"/>
            <a:ext cx="2393442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2200" b="1" i="0">
                <a:solidFill>
                  <a:srgbClr val="102D3A"/>
                </a:solidFill>
                <a:latin typeface="Aptos"/>
              </a:rPr>
              <a:t>[SAR ###]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09010" y="2377440"/>
            <a:ext cx="2393442" cy="128016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700" b="0" i="0">
                <a:solidFill>
                  <a:srgbClr val="657B80"/>
                </a:solidFill>
                <a:latin typeface="Aptos"/>
              </a:rPr>
              <a:t>period actual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58484" y="1664208"/>
            <a:ext cx="2667762" cy="9326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0160"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158484" y="1664208"/>
            <a:ext cx="64008" cy="932688"/>
          </a:xfrm>
          <a:prstGeom prst="rect">
            <a:avLst/>
          </a:prstGeom>
          <a:solidFill>
            <a:srgbClr val="0B766E"/>
          </a:solidFill>
          <a:ln w="10160">
            <a:solidFill>
              <a:srgbClr val="0B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323076" y="1783080"/>
            <a:ext cx="2393442" cy="18288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800" b="1" i="0">
                <a:solidFill>
                  <a:srgbClr val="657B80"/>
                </a:solidFill>
                <a:latin typeface="Aptos"/>
              </a:rPr>
              <a:t>CASH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23076" y="2011680"/>
            <a:ext cx="2393442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2200" b="1" i="0">
                <a:solidFill>
                  <a:srgbClr val="102D3A"/>
                </a:solidFill>
                <a:latin typeface="Aptos"/>
              </a:rPr>
              <a:t>[SAR ###]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23076" y="2377440"/>
            <a:ext cx="2393442" cy="128016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700" b="0" i="0">
                <a:solidFill>
                  <a:srgbClr val="657B80"/>
                </a:solidFill>
                <a:latin typeface="Aptos"/>
              </a:rPr>
              <a:t>closing balance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972550" y="1664208"/>
            <a:ext cx="2667762" cy="9326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0160"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972550" y="1664208"/>
            <a:ext cx="64008" cy="932688"/>
          </a:xfrm>
          <a:prstGeom prst="rect">
            <a:avLst/>
          </a:prstGeom>
          <a:solidFill>
            <a:srgbClr val="0B766E"/>
          </a:solidFill>
          <a:ln w="10160">
            <a:solidFill>
              <a:srgbClr val="0B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137142" y="1783080"/>
            <a:ext cx="2393442" cy="18288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800" b="1" i="0">
                <a:solidFill>
                  <a:srgbClr val="657B80"/>
                </a:solidFill>
                <a:latin typeface="Aptos"/>
              </a:rPr>
              <a:t>OVERDUE AR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37142" y="2011680"/>
            <a:ext cx="2393442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2200" b="1" i="0">
                <a:solidFill>
                  <a:srgbClr val="102D3A"/>
                </a:solidFill>
                <a:latin typeface="Aptos"/>
              </a:rPr>
              <a:t>[SAR ##]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137142" y="2377440"/>
            <a:ext cx="2393442" cy="128016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700" b="0" i="0">
                <a:solidFill>
                  <a:srgbClr val="657B80"/>
                </a:solidFill>
                <a:latin typeface="Aptos"/>
              </a:rPr>
              <a:t>receivables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30352" y="2852928"/>
            <a:ext cx="6812280" cy="331012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0160"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49808" y="3035808"/>
            <a:ext cx="3657600" cy="2103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900" b="1" i="0">
                <a:solidFill>
                  <a:srgbClr val="0B766E"/>
                </a:solidFill>
                <a:latin typeface="Aptos"/>
              </a:rPr>
              <a:t>PERFORMANCE SNAPSHOT</a:t>
            </a:r>
          </a:p>
        </p:txBody>
      </p:sp>
      <p:graphicFrame>
        <p:nvGraphicFramePr>
          <p:cNvPr id="31" name="Chart 30"/>
          <p:cNvGraphicFramePr>
            <a:graphicFrameLocks noGrp="1"/>
          </p:cNvGraphicFramePr>
          <p:nvPr/>
        </p:nvGraphicFramePr>
        <p:xfrm>
          <a:off x="749808" y="3401568"/>
          <a:ext cx="6355080" cy="24231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32" name="Rounded Rectangle 31"/>
          <p:cNvSpPr/>
          <p:nvPr/>
        </p:nvSpPr>
        <p:spPr>
          <a:xfrm>
            <a:off x="7543800" y="2852928"/>
            <a:ext cx="4096512" cy="3310128"/>
          </a:xfrm>
          <a:prstGeom prst="roundRect">
            <a:avLst>
              <a:gd name="adj" fmla="val 15000"/>
            </a:avLst>
          </a:prstGeom>
          <a:solidFill>
            <a:srgbClr val="EAF3EF"/>
          </a:solidFill>
          <a:ln w="10160">
            <a:solidFill>
              <a:srgbClr val="EAF3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790688" y="3054096"/>
            <a:ext cx="3383280" cy="219456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900" b="1" i="0">
                <a:solidFill>
                  <a:srgbClr val="0B766E"/>
                </a:solidFill>
                <a:latin typeface="Aptos"/>
              </a:rPr>
              <a:t>MANAGEMENT NOTES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772400" y="3502152"/>
            <a:ext cx="3474720" cy="2286000"/>
          </a:xfrm>
          <a:prstGeom prst="rect">
            <a:avLst/>
          </a:prstGeom>
          <a:noFill/>
        </p:spPr>
        <p:txBody>
          <a:bodyPr wrap="square" lIns="73152" rIns="36576" tIns="18288" bIns="18288">
            <a:spAutoFit/>
          </a:bodyPr>
          <a:lstStyle/>
          <a:p>
            <a:pPr>
              <a:spcAft>
                <a:spcPts val="1000"/>
              </a:spcAft>
              <a:defRPr sz="1000">
                <a:solidFill>
                  <a:srgbClr val="17343E"/>
                </a:solidFill>
                <a:latin typeface="Aptos"/>
              </a:defRPr>
            </a:pPr>
            <a:r>
              <a:t>•  State reporting currency and accounting period.</a:t>
            </a:r>
          </a:p>
          <a:p>
            <a:pPr>
              <a:spcAft>
                <a:spcPts val="1000"/>
              </a:spcAft>
              <a:defRPr sz="1000">
                <a:solidFill>
                  <a:srgbClr val="17343E"/>
                </a:solidFill>
                <a:latin typeface="Aptos"/>
              </a:defRPr>
            </a:pPr>
            <a:r>
              <a:t>•  Reconcile figures to the approved ledger / ERP.</a:t>
            </a:r>
          </a:p>
          <a:p>
            <a:pPr>
              <a:spcAft>
                <a:spcPts val="1000"/>
              </a:spcAft>
              <a:defRPr sz="1000">
                <a:solidFill>
                  <a:srgbClr val="17343E"/>
                </a:solidFill>
                <a:latin typeface="Aptos"/>
              </a:defRPr>
            </a:pPr>
            <a:r>
              <a:t>•  Flag one-off, accrual and timing differences.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274320"/>
            <a:ext cx="4572000" cy="20116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900" b="1" i="0">
                <a:solidFill>
                  <a:srgbClr val="0B766E"/>
                </a:solidFill>
                <a:latin typeface="Aptos"/>
              </a:rPr>
              <a:t>ACCOUNTS &amp; FINANCE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530352"/>
            <a:ext cx="11064240" cy="47548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2500" b="1" i="0">
                <a:solidFill>
                  <a:srgbClr val="102D3A"/>
                </a:solidFill>
                <a:latin typeface="Aptos"/>
              </a:rPr>
              <a:t>Budget vs actual analysis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24128"/>
            <a:ext cx="10881360" cy="32918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1000" b="0" i="0">
                <a:solidFill>
                  <a:srgbClr val="657B80"/>
                </a:solidFill>
                <a:latin typeface="Aptos"/>
              </a:rPr>
              <a:t>Use one consistent basis (accrual / cash) and explain material variances.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30352" y="1417320"/>
            <a:ext cx="11128248" cy="0"/>
          </a:xfrm>
          <a:prstGeom prst="line">
            <a:avLst/>
          </a:prstGeom>
          <a:ln w="11430">
            <a:solidFill>
              <a:srgbClr val="DCE6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530352" y="6519672"/>
            <a:ext cx="11128248" cy="0"/>
          </a:xfrm>
          <a:prstGeom prst="line">
            <a:avLst/>
          </a:prstGeom>
          <a:ln w="8890">
            <a:solidFill>
              <a:srgbClr val="DCE6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6565392"/>
            <a:ext cx="5486400" cy="1645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700" b="1" i="0">
                <a:solidFill>
                  <a:srgbClr val="657B80"/>
                </a:solidFill>
                <a:latin typeface="Aptos"/>
              </a:rPr>
              <a:t>HR TOOLKIT GCC  /  EDITABLE TEMPLATE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0" y="6565392"/>
            <a:ext cx="4315968" cy="1645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r"/>
            <a:r>
              <a:rPr sz="700" b="1" i="0">
                <a:solidFill>
                  <a:srgbClr val="657B80"/>
                </a:solidFill>
                <a:latin typeface="Aptos"/>
              </a:rPr>
              <a:t>BUDGET CONTROL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66928" y="1737360"/>
          <a:ext cx="11018518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2592"/>
                <a:gridCol w="1762963"/>
                <a:gridCol w="1762963"/>
                <a:gridCol w="1762963"/>
                <a:gridCol w="2424074"/>
                <a:gridCol w="1762963"/>
              </a:tblGrid>
              <a:tr h="594360">
                <a:tc>
                  <a:txBody>
                    <a:bodyPr/>
                    <a:lstStyle/>
                    <a:p>
                      <a:pPr>
                        <a:defRPr sz="81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Cost centre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1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Approved budget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1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Actual to date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1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Commitments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1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Forecast at completion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1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Variance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[CC-001]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[SAR 500,000]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[SAR 320,000]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[SAR 75,000]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[SAR 440,000]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[+ SAR 60,000]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[CC-002]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[SAR 300,000]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[SAR 260,000]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[SAR 20,000]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[SAR 315,000]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[- SAR 15,000]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[CC-003]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[SAR 180,000]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[SAR 92,000]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[SAR 30,000]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[SAR 150,000]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[+ SAR 30,000]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777240" y="4434840"/>
          <a:ext cx="5486400" cy="16916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6537960" y="4407408"/>
            <a:ext cx="5029200" cy="1737360"/>
          </a:xfrm>
          <a:prstGeom prst="roundRect">
            <a:avLst>
              <a:gd name="adj" fmla="val 15000"/>
            </a:avLst>
          </a:prstGeom>
          <a:solidFill>
            <a:srgbClr val="EAF3EF"/>
          </a:solidFill>
          <a:ln w="10160">
            <a:solidFill>
              <a:srgbClr val="EAF3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12280" y="4617720"/>
            <a:ext cx="4297680" cy="20116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900" b="1" i="0">
                <a:solidFill>
                  <a:srgbClr val="0B766E"/>
                </a:solidFill>
                <a:latin typeface="Aptos"/>
              </a:rPr>
              <a:t>VARIANCE COMMENTARY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84848" y="4956048"/>
            <a:ext cx="4389120" cy="914400"/>
          </a:xfrm>
          <a:prstGeom prst="rect">
            <a:avLst/>
          </a:prstGeom>
          <a:noFill/>
        </p:spPr>
        <p:txBody>
          <a:bodyPr wrap="square" lIns="73152" rIns="36576" tIns="18288" bIns="18288">
            <a:spAutoFit/>
          </a:bodyPr>
          <a:lstStyle/>
          <a:p>
            <a:pPr>
              <a:spcAft>
                <a:spcPts val="700"/>
              </a:spcAft>
              <a:defRPr sz="900">
                <a:solidFill>
                  <a:srgbClr val="17343E"/>
                </a:solidFill>
                <a:latin typeface="Aptos"/>
              </a:defRPr>
            </a:pPr>
            <a:r>
              <a:t>•  [Describe root cause and impact]</a:t>
            </a:r>
          </a:p>
          <a:p>
            <a:pPr>
              <a:spcAft>
                <a:spcPts val="700"/>
              </a:spcAft>
              <a:defRPr sz="900">
                <a:solidFill>
                  <a:srgbClr val="17343E"/>
                </a:solidFill>
                <a:latin typeface="Aptos"/>
              </a:defRPr>
            </a:pPr>
            <a:r>
              <a:t>•  [State corrective action, owner and date]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274320"/>
            <a:ext cx="4572000" cy="20116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900" b="1" i="0">
                <a:solidFill>
                  <a:srgbClr val="0B766E"/>
                </a:solidFill>
                <a:latin typeface="Aptos"/>
              </a:rPr>
              <a:t>ACCOUNTS &amp; FINANCE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530352"/>
            <a:ext cx="11064240" cy="47548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2500" b="1" i="0">
                <a:solidFill>
                  <a:srgbClr val="102D3A"/>
                </a:solidFill>
                <a:latin typeface="Aptos"/>
              </a:rPr>
              <a:t>Finance close, AP / AR &amp; cash tracker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24128"/>
            <a:ext cx="10881360" cy="32918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1000" b="0" i="0">
                <a:solidFill>
                  <a:srgbClr val="657B80"/>
                </a:solidFill>
                <a:latin typeface="Aptos"/>
              </a:rPr>
              <a:t>Editable working register — add or remove rows to suit your organisation.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30352" y="1417320"/>
            <a:ext cx="11128248" cy="0"/>
          </a:xfrm>
          <a:prstGeom prst="line">
            <a:avLst/>
          </a:prstGeom>
          <a:ln w="11430">
            <a:solidFill>
              <a:srgbClr val="DCE6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530352" y="6519672"/>
            <a:ext cx="11128248" cy="0"/>
          </a:xfrm>
          <a:prstGeom prst="line">
            <a:avLst/>
          </a:prstGeom>
          <a:ln w="8890">
            <a:solidFill>
              <a:srgbClr val="DCE6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6565392"/>
            <a:ext cx="5486400" cy="1645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700" b="1" i="0">
                <a:solidFill>
                  <a:srgbClr val="657B80"/>
                </a:solidFill>
                <a:latin typeface="Aptos"/>
              </a:rPr>
              <a:t>HR TOOLKIT GCC  /  EDITABLE TEMPLATE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0" y="6565392"/>
            <a:ext cx="4315968" cy="1645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r"/>
            <a:r>
              <a:rPr sz="700" b="1" i="0">
                <a:solidFill>
                  <a:srgbClr val="657B80"/>
                </a:solidFill>
                <a:latin typeface="Aptos"/>
              </a:rPr>
              <a:t>FINANCE CLOSE, AP / AR &amp; CASH TRACKER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30352" y="1755648"/>
          <a:ext cx="1110996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1660"/>
                <a:gridCol w="1851660"/>
                <a:gridCol w="1851660"/>
                <a:gridCol w="1851660"/>
                <a:gridCol w="1851660"/>
                <a:gridCol w="1851660"/>
              </a:tblGrid>
              <a:tr h="804672">
                <a:tc>
                  <a:txBody>
                    <a:bodyPr/>
                    <a:lstStyle/>
                    <a:p>
                      <a:pPr>
                        <a:defRPr sz="86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Ref.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6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Workstream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6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Amount / value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6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Due date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6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Owner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6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Status / action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</a:tr>
              <a:tr h="804672"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[AP-001]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[Supplier invoice]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[Currency / amount]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[Date]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[Owner]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[Approval / payment]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</a:tr>
              <a:tr h="804672"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[AR-001]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[Customer invoice]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[Currency / amount]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[Date]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[Owner]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[Collection action]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</a:tr>
              <a:tr h="804672"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[GL-001]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[Accrual / journal]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[Currency / amount]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[Date]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[Owner]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[Review]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</a:tr>
              <a:tr h="804672"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[CF-001]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[Cash forecast]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[Currency / amount]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[Date]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[Owner]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[Update]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530352" y="5925312"/>
            <a:ext cx="11109960" cy="365760"/>
          </a:xfrm>
          <a:prstGeom prst="roundRect">
            <a:avLst>
              <a:gd name="adj" fmla="val 15000"/>
            </a:avLst>
          </a:prstGeom>
          <a:solidFill>
            <a:srgbClr val="EAF3EF"/>
          </a:solidFill>
          <a:ln w="10160">
            <a:solidFill>
              <a:srgbClr val="EAF3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94944" y="5961888"/>
            <a:ext cx="10789920" cy="25603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900" b="1" i="0">
                <a:solidFill>
                  <a:srgbClr val="0B766E"/>
                </a:solidFill>
                <a:latin typeface="Aptos"/>
              </a:rPr>
              <a:t>Protect bank, payroll and employee information. Share aggregated values unless detailed access is authorised.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